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60" r:id="rId3"/>
    <p:sldId id="262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4FF1F-B468-4650-A137-DF6C4FD74E44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64FA8-81C5-4832-B00C-70F6A78AD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049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55981-0DCD-4487-9385-F5C997E458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2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3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3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90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0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2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08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39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16B9-C734-4DC3-9AEA-6BADECA8AF82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B8348-A260-461B-9541-315A7F7E4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dok.opredelim.com/pars_docs/refs/46/45135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36470" cy="6858000"/>
          </a:xfrm>
          <a:prstGeom prst="rect">
            <a:avLst/>
          </a:prstGeom>
          <a:noFill/>
        </p:spPr>
      </p:pic>
      <p:pic>
        <p:nvPicPr>
          <p:cNvPr id="3" name="Picture 2" descr="http://festival.1september.ru/articles/636008/presentation/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6110"/>
            <a:ext cx="9050525" cy="67518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995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festival.1september.ru/articles/636008/presentation/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828584" cy="7245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7213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festival.1september.ru/articles/636008/presentation/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820472" cy="6309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6949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festival.1september.ru/articles/636008/presentation/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8604448" cy="568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4974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820891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«5»        правильно составлены   14 пар</a:t>
            </a:r>
          </a:p>
          <a:p>
            <a:endParaRPr lang="ru-RU" sz="2400" b="1" i="1" dirty="0" smtClean="0"/>
          </a:p>
          <a:p>
            <a:endParaRPr lang="ru-RU" sz="2400" b="1" i="1" dirty="0" smtClean="0"/>
          </a:p>
          <a:p>
            <a:r>
              <a:rPr lang="ru-RU" sz="2400" b="1" i="1" dirty="0" smtClean="0"/>
              <a:t>«4»        правильно составлены   11 - 13 пар</a:t>
            </a:r>
          </a:p>
          <a:p>
            <a:endParaRPr lang="ru-RU" sz="2400" b="1" i="1" dirty="0" smtClean="0"/>
          </a:p>
          <a:p>
            <a:endParaRPr lang="ru-RU" sz="2400" b="1" i="1" dirty="0" smtClean="0"/>
          </a:p>
          <a:p>
            <a:endParaRPr lang="ru-RU" sz="2400" b="1" i="1" dirty="0" smtClean="0"/>
          </a:p>
          <a:p>
            <a:r>
              <a:rPr lang="ru-RU" sz="2400" b="1" i="1" dirty="0" smtClean="0"/>
              <a:t>«3»       правильно составлены  8 - 10 пар</a:t>
            </a:r>
          </a:p>
          <a:p>
            <a:endParaRPr lang="ru-RU" sz="24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559187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solidFill>
                  <a:srgbClr val="333333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Словарь урока: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Производная</a:t>
            </a:r>
          </a:p>
          <a:p>
            <a:r>
              <a:rPr lang="ru-RU" b="1" i="1" dirty="0" smtClean="0"/>
              <a:t>Линейная функция</a:t>
            </a:r>
          </a:p>
          <a:p>
            <a:r>
              <a:rPr lang="ru-RU" b="1" i="1" dirty="0" smtClean="0"/>
              <a:t>Угловой коэффициент</a:t>
            </a:r>
          </a:p>
          <a:p>
            <a:r>
              <a:rPr lang="ru-RU" b="1" i="1" dirty="0" smtClean="0"/>
              <a:t>Касательная к графику</a:t>
            </a:r>
          </a:p>
          <a:p>
            <a:r>
              <a:rPr lang="ru-RU" b="1" i="1" dirty="0" smtClean="0"/>
              <a:t>Тангенсы углов (острый, тупой)</a:t>
            </a:r>
          </a:p>
          <a:p>
            <a:endParaRPr lang="ru-RU" b="1" i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082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estival.1september.ru/articles/636008/presentation/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280920" cy="6453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1560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festival.1september.ru/articles/636008/presentation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7992888" cy="5724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9396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festival.1september.ru/articles/636008/presentation/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24936" cy="6092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7739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festival.1september.ru/articles/636008/presentation/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12" y="430146"/>
            <a:ext cx="7742888" cy="5807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2568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2708920"/>
            <a:ext cx="7056784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81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/>
          <a:lstStyle/>
          <a:p>
            <a:r>
              <a:rPr lang="ru-RU" b="1" i="1" dirty="0" smtClean="0"/>
              <a:t>Цель урока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Выяснить, в чём заключается геометрический смысл производной</a:t>
            </a:r>
          </a:p>
          <a:p>
            <a:r>
              <a:rPr lang="ru-RU" b="1" i="1" dirty="0" smtClean="0"/>
              <a:t>Развивать мыслительную деятельность: анализировать, обобщать и систематизировать, логически мыслить, сознательно воспринимать учебный материал</a:t>
            </a:r>
          </a:p>
          <a:p>
            <a:r>
              <a:rPr lang="ru-RU" b="1" i="1" dirty="0" smtClean="0"/>
              <a:t>Воспитание ответственности, честности, объективности, потребности повышать свой уровень знаний, гордости за достижения человечества, повышения самооценки.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245010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festival.1september.ru/articles/636008/presentation/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0136"/>
            <a:ext cx="9144000" cy="6517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3820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81865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Если в некоторой точке к графику функции</a:t>
            </a:r>
            <a:br>
              <a:rPr lang="ru-RU" b="1" i="1" dirty="0" smtClean="0"/>
            </a:br>
            <a:r>
              <a:rPr lang="ru-RU" b="1" i="1" dirty="0" smtClean="0"/>
              <a:t> можно провести касательную, </a:t>
            </a:r>
            <a:br>
              <a:rPr lang="ru-RU" b="1" i="1" dirty="0" smtClean="0"/>
            </a:br>
            <a:r>
              <a:rPr lang="ru-RU" b="1" i="1" dirty="0" smtClean="0"/>
              <a:t>не перпендикулярную</a:t>
            </a:r>
            <a:br>
              <a:rPr lang="ru-RU" b="1" i="1" dirty="0" smtClean="0"/>
            </a:br>
            <a:r>
              <a:rPr lang="ru-RU" b="1" i="1" dirty="0" smtClean="0"/>
              <a:t> оси абсцисс, то в этой точке функция дифференцируема.</a:t>
            </a:r>
            <a:br>
              <a:rPr lang="ru-RU" b="1" i="1" dirty="0" smtClean="0"/>
            </a:b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65550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Страница 89</a:t>
            </a:r>
            <a:br>
              <a:rPr lang="ru-RU" sz="5400" dirty="0" smtClean="0"/>
            </a:br>
            <a:r>
              <a:rPr lang="ru-RU" sz="5400" dirty="0" smtClean="0"/>
              <a:t>рисунок 43</a:t>
            </a:r>
            <a:br>
              <a:rPr lang="ru-RU" sz="5400" dirty="0" smtClean="0"/>
            </a:br>
            <a:r>
              <a:rPr lang="ru-RU" sz="5400" dirty="0" smtClean="0"/>
              <a:t>рисунок 44</a:t>
            </a:r>
            <a:br>
              <a:rPr lang="ru-RU" sz="5400" dirty="0" smtClean="0"/>
            </a:br>
            <a:r>
              <a:rPr lang="ru-RU" sz="5400" dirty="0" smtClean="0"/>
              <a:t>рисунок 45</a:t>
            </a:r>
            <a:br>
              <a:rPr lang="ru-RU" sz="5400" dirty="0" smtClean="0"/>
            </a:br>
            <a:r>
              <a:rPr lang="ru-RU" sz="5400" dirty="0" smtClean="0"/>
              <a:t>рисунок 46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47588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04664"/>
            <a:ext cx="5807496" cy="5890666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Страница 90</a:t>
            </a:r>
            <a:br>
              <a:rPr lang="ru-RU" sz="4800" b="1" i="1" dirty="0" smtClean="0"/>
            </a:br>
            <a:r>
              <a:rPr lang="ru-RU" sz="4800" b="1" i="1" dirty="0" smtClean="0"/>
              <a:t>№29.3(а, г)</a:t>
            </a:r>
            <a:br>
              <a:rPr lang="ru-RU" sz="4800" b="1" i="1" dirty="0" smtClean="0"/>
            </a:br>
            <a:r>
              <a:rPr lang="ru-RU" sz="4800" b="1" i="1" dirty="0" smtClean="0"/>
              <a:t>№29.7(а, в)</a:t>
            </a:r>
            <a:br>
              <a:rPr lang="ru-RU" sz="4800" b="1" i="1" dirty="0" smtClean="0"/>
            </a:br>
            <a:r>
              <a:rPr lang="ru-RU" sz="4800" b="1" i="1" dirty="0" smtClean="0"/>
              <a:t>№29.8(а)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1746342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globuss24.ru/userfiles/image/doc/hello_html_m22b5b6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344816" cy="6192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252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globuss24.ru/userfiles/image/doc/hello_html_m1c77a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1956"/>
            <a:ext cx="8136904" cy="6160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3634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ello_html_75f2645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1130525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1182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ello_html_m4fe39e8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64" y="548680"/>
            <a:ext cx="7911828" cy="5910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751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5746650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Домашнее задание</a:t>
            </a:r>
            <a:br>
              <a:rPr lang="ru-RU" sz="4800" b="1" i="1" dirty="0" smtClean="0"/>
            </a:br>
            <a:r>
              <a:rPr lang="ru-RU" sz="4800" b="1" i="1" dirty="0" smtClean="0"/>
              <a:t>№ 29.5</a:t>
            </a:r>
            <a:br>
              <a:rPr lang="ru-RU" sz="4800" b="1" i="1" dirty="0" smtClean="0"/>
            </a:br>
            <a:r>
              <a:rPr lang="ru-RU" sz="4800" b="1" i="1" dirty="0" smtClean="0"/>
              <a:t>№29.8(б)</a:t>
            </a:r>
            <a:br>
              <a:rPr lang="ru-RU" sz="4800" b="1" i="1" dirty="0" smtClean="0"/>
            </a:br>
            <a:r>
              <a:rPr lang="ru-RU" sz="4800" b="1" i="1" dirty="0" smtClean="0"/>
              <a:t>№29.9(б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209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836712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/>
              <a:t>Сегодня я узнал…</a:t>
            </a:r>
          </a:p>
          <a:p>
            <a:r>
              <a:rPr lang="ru-RU" sz="3600" b="1" i="1" dirty="0" smtClean="0"/>
              <a:t>Я понял, что…</a:t>
            </a:r>
          </a:p>
          <a:p>
            <a:r>
              <a:rPr lang="ru-RU" sz="3600" b="1" i="1" dirty="0" smtClean="0"/>
              <a:t>Я научился…</a:t>
            </a:r>
          </a:p>
          <a:p>
            <a:r>
              <a:rPr lang="ru-RU" sz="3600" b="1" i="1" dirty="0" smtClean="0"/>
              <a:t>Я смог…</a:t>
            </a:r>
          </a:p>
          <a:p>
            <a:r>
              <a:rPr lang="ru-RU" sz="3600" b="1" i="1" dirty="0" smtClean="0"/>
              <a:t>Меня удивило…</a:t>
            </a:r>
          </a:p>
          <a:p>
            <a:r>
              <a:rPr lang="ru-RU" sz="3600" b="1" i="1" dirty="0" smtClean="0"/>
              <a:t>Было интересно…</a:t>
            </a:r>
          </a:p>
          <a:p>
            <a:r>
              <a:rPr lang="ru-RU" sz="3600" b="1" i="1" dirty="0" smtClean="0"/>
              <a:t>Теперь я могу…</a:t>
            </a:r>
          </a:p>
          <a:p>
            <a:r>
              <a:rPr lang="ru-RU" sz="3600" b="1" i="1" dirty="0" smtClean="0"/>
              <a:t>Было трудно…</a:t>
            </a:r>
          </a:p>
        </p:txBody>
      </p:sp>
    </p:spTree>
    <p:extLst>
      <p:ext uri="{BB962C8B-B14F-4D97-AF65-F5344CB8AC3E}">
        <p14:creationId xmlns:p14="http://schemas.microsoft.com/office/powerpoint/2010/main" val="324047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ok.opredelim.com/pars_docs/refs/46/45135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3647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6645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714202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короткое нерифмованное стихотворение из пяти строк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8363272" cy="377728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/>
              <a:t>первая строка – тема </a:t>
            </a:r>
            <a:r>
              <a:rPr lang="ru-RU" b="1" dirty="0" err="1"/>
              <a:t>синквейна</a:t>
            </a:r>
            <a:r>
              <a:rPr lang="ru-RU" dirty="0"/>
              <a:t>, одно слово, существительное или местоимение;</a:t>
            </a:r>
          </a:p>
          <a:p>
            <a:pPr lvl="0"/>
            <a:r>
              <a:rPr lang="ru-RU" b="1" dirty="0"/>
              <a:t>вторая строка – два прилагательных или причастия</a:t>
            </a:r>
            <a:r>
              <a:rPr lang="ru-RU" dirty="0"/>
              <a:t>, которые описывают свойства темы;</a:t>
            </a:r>
          </a:p>
          <a:p>
            <a:pPr lvl="0"/>
            <a:r>
              <a:rPr lang="ru-RU" b="1" dirty="0"/>
              <a:t>третья строка – три глагола или деепричастия</a:t>
            </a:r>
            <a:r>
              <a:rPr lang="ru-RU" dirty="0"/>
              <a:t>, рассказывающие о действиях темы;</a:t>
            </a:r>
          </a:p>
          <a:p>
            <a:pPr lvl="0"/>
            <a:r>
              <a:rPr lang="ru-RU" b="1" dirty="0"/>
              <a:t>четвертая строка – предложение из четырех слов</a:t>
            </a:r>
            <a:r>
              <a:rPr lang="ru-RU" dirty="0"/>
              <a:t>, выражающая личное отношение автора </a:t>
            </a:r>
            <a:r>
              <a:rPr lang="ru-RU" dirty="0" err="1"/>
              <a:t>синквейна</a:t>
            </a:r>
            <a:r>
              <a:rPr lang="ru-RU" dirty="0"/>
              <a:t> к теме;</a:t>
            </a:r>
          </a:p>
          <a:p>
            <a:pPr lvl="0"/>
            <a:r>
              <a:rPr lang="ru-RU" b="1" dirty="0"/>
              <a:t>пятая строка – одно слово</a:t>
            </a:r>
            <a:r>
              <a:rPr lang="ru-RU" dirty="0"/>
              <a:t> (любая часть речи), выражающее суть темы; своего рода резюме.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575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festival.1september.ru/articles/636008/presentation/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00808"/>
            <a:ext cx="4762500" cy="3571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13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ok.opredelim.com/pars_docs/refs/46/45135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4998"/>
            <a:ext cx="8496944" cy="6328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49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ok.opredelim.com/pars_docs/refs/46/45135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5641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dok.opredelim.com/pars_docs/refs/46/45135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2699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dok.opredelim.com/pars_docs/refs/46/45135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2158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ok.opredelim.com/pars_docs/refs/46/45135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9137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dok.opredelim.com/pars_docs/refs/46/45135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8892480" cy="6525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0685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201</Words>
  <Application>Microsoft Office PowerPoint</Application>
  <PresentationFormat>Экран (4:3)</PresentationFormat>
  <Paragraphs>50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Цель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Словарь урока: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в некоторой точке к графику функции  можно провести касательную,  не перпендикулярную  оси абсцисс, то в этой точке функция дифференцируема. </vt:lpstr>
      <vt:lpstr>Страница 89 рисунок 43 рисунок 44 рисунок 45 рисунок 46</vt:lpstr>
      <vt:lpstr>Страница 90 №29.3(а, г) №29.7(а, в) №29.8(а)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№ 29.5 №29.8(б) №29.9(б)</vt:lpstr>
      <vt:lpstr>Презентация PowerPoint</vt:lpstr>
      <vt:lpstr>Синквейн - короткое нерифмованное стихотворение из пяти строк</vt:lpstr>
      <vt:lpstr>Презентация PowerPoint</vt:lpstr>
    </vt:vector>
  </TitlesOfParts>
  <Company>Bukmop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2</cp:revision>
  <dcterms:created xsi:type="dcterms:W3CDTF">2020-11-17T15:38:37Z</dcterms:created>
  <dcterms:modified xsi:type="dcterms:W3CDTF">2020-11-17T15:50:58Z</dcterms:modified>
</cp:coreProperties>
</file>